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87" r:id="rId2"/>
    <p:sldId id="588" r:id="rId3"/>
    <p:sldId id="674" r:id="rId4"/>
    <p:sldId id="673" r:id="rId5"/>
    <p:sldId id="696" r:id="rId6"/>
    <p:sldId id="675" r:id="rId7"/>
    <p:sldId id="706" r:id="rId8"/>
    <p:sldId id="729" r:id="rId9"/>
    <p:sldId id="716" r:id="rId10"/>
    <p:sldId id="700" r:id="rId11"/>
    <p:sldId id="697" r:id="rId12"/>
    <p:sldId id="698" r:id="rId13"/>
    <p:sldId id="727" r:id="rId14"/>
    <p:sldId id="695" r:id="rId15"/>
    <p:sldId id="705" r:id="rId16"/>
    <p:sldId id="703" r:id="rId17"/>
    <p:sldId id="726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林长宏" initials="" lastIdx="2" clrIdx="0"/>
  <p:cmAuthor id="1" name="BEO fs" initials="" lastIdx="1" clrIdx="1"/>
  <p:cmAuthor id="3" name="ubuntu" initials="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F"/>
    <a:srgbClr val="FEC727"/>
    <a:srgbClr val="FD8B7C"/>
    <a:srgbClr val="63B5FF"/>
    <a:srgbClr val="4E4637"/>
    <a:srgbClr val="006977"/>
    <a:srgbClr val="FFC2B1"/>
    <a:srgbClr val="00D3A5"/>
    <a:srgbClr val="F24C36"/>
    <a:srgbClr val="00C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0" autoAdjust="0"/>
    <p:restoredTop sz="96970" autoAdjust="0"/>
  </p:normalViewPr>
  <p:slideViewPr>
    <p:cSldViewPr>
      <p:cViewPr varScale="1">
        <p:scale>
          <a:sx n="81" d="100"/>
          <a:sy n="81" d="100"/>
        </p:scale>
        <p:origin x="459" y="48"/>
      </p:cViewPr>
      <p:guideLst>
        <p:guide orient="horz" pos="19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33"/>
      </p:cViewPr>
      <p:guideLst>
        <p:guide orient="horz" pos="265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E11CF-0D2A-4F08-9915-9D9BDF61A4B3}" type="datetimeFigureOut">
              <a:rPr lang="zh-CN" altLang="en-US" smtClean="0"/>
              <a:t>2024/3/29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1C575-F9C4-48CC-A68F-E1C4D3211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74DD720-105F-447D-B73A-7893A2A41DCC}" type="datetimeFigureOut">
              <a:rPr lang="zh-CN" altLang="en-US"/>
              <a:t>2024/3/29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99903CB7-7823-4DF6-8945-8893A29082C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903CB7-7823-4DF6-8945-8893A29082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4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903CB7-7823-4DF6-8945-8893A29082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A40DDB-98BE-498B-97B9-4DF499E0A019}" type="datetime2">
              <a:rPr lang="zh-CN" altLang="en-US" smtClean="0"/>
              <a:t>2024年3月29日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03712" y="4221091"/>
            <a:ext cx="8591549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" y="6219828"/>
            <a:ext cx="3949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904312" y="3"/>
            <a:ext cx="328769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799266"/>
            <a:ext cx="12192000" cy="5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334" y="-2338"/>
            <a:ext cx="12192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-330" y="-2338"/>
            <a:ext cx="8400588" cy="640322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5837"/>
            <a:ext cx="3359696" cy="158432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Template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91444" y="6338383"/>
            <a:ext cx="10009112" cy="3830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Arial" panose="0208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Reference Template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03712" y="4221091"/>
            <a:ext cx="8591549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5261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1871135" y="5373688"/>
            <a:ext cx="8449733" cy="576262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FA40DDB-98BE-498B-97B9-4DF499E0A019}" type="datetime2">
              <a:rPr lang="zh-CN" altLang="en-US" smtClean="0"/>
              <a:t>2024年3月29日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799266"/>
            <a:ext cx="12192000" cy="5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332" y="3"/>
            <a:ext cx="12192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-330" y="-2338"/>
            <a:ext cx="8400588" cy="640322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9349" y="117768"/>
            <a:ext cx="643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LLM+Robot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220" y="611932"/>
            <a:ext cx="3937000" cy="158432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Arial" panose="02080604020202020204" pitchFamily="34" charset="0"/>
              </a:defRPr>
            </a:lvl1pPr>
          </a:lstStyle>
          <a:p>
            <a:pPr lvl="0"/>
            <a:r>
              <a:rPr lang="zh-CN" altLang="en-US" dirty="0"/>
              <a:t>输入</a:t>
            </a:r>
            <a:r>
              <a:rPr lang="en-US" altLang="zh-CN" dirty="0"/>
              <a:t>Input: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5FE5702-E66A-43E4-8F35-3FA264C2512A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6F115E0-757B-4104-B24E-2342CCFC838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A5CD39-C8BC-438B-876A-70DD669A41D8}" type="datetime2">
              <a:rPr lang="zh-CN" altLang="en-US" smtClean="0"/>
              <a:t>2024年3月29日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0D09DB-5418-410B-B174-F85C4951F4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WestlakeIntelligentRobotics/LLM-RL-Paper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16230"/>
            <a:ext cx="6300441" cy="640322"/>
          </a:xfrm>
        </p:spPr>
        <p:txBody>
          <a:bodyPr/>
          <a:lstStyle/>
          <a:p>
            <a:endParaRPr lang="zh-CN" altLang="en-US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81388" y="2353616"/>
            <a:ext cx="184730" cy="11593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ts val="9000"/>
              </a:lnSpc>
            </a:pPr>
            <a:endParaRPr lang="zh-CN" altLang="en-US" sz="6600" b="1" dirty="0">
              <a:solidFill>
                <a:srgbClr val="4E4637"/>
              </a:solidFill>
              <a:effectLst>
                <a:reflection blurRad="6350" stA="19000" endPos="320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5730" y="5733415"/>
            <a:ext cx="439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2800" b="1" dirty="0">
              <a:solidFill>
                <a:srgbClr val="4E46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7395" y="2564765"/>
            <a:ext cx="4674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LLM &amp; RL Papers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2279430" y="5013186"/>
            <a:ext cx="71183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Miangyang</a:t>
            </a:r>
            <a:r>
              <a:rPr lang="en-US" altLang="zh-CN" sz="2800" b="1" dirty="0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Chen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2024/3</a:t>
            </a:r>
            <a:r>
              <a:rPr lang="zh-CN" altLang="en-US" sz="2800" b="1" dirty="0">
                <a:solidFill>
                  <a:srgbClr val="4E46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endParaRPr lang="zh-CN" altLang="en-US" sz="2800" b="1" dirty="0">
              <a:solidFill>
                <a:srgbClr val="4E46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4E46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-&gt; RL value/policy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19380" y="706120"/>
                <a:ext cx="10640060" cy="15843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Use LLM to provide sample data for RL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LLM generate controller in Python,  after execution, it provides sample data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’,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stored in 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LLM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LLM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RL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are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used to update RL policy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19380" y="706120"/>
                <a:ext cx="10640060" cy="1584325"/>
              </a:xfr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838200" y="6277302"/>
            <a:ext cx="1045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Chen,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Liangliang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RLingua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: Improving Reinforcement Learning Sample Efficiency in Robotic Manipulations With Large Language Models."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arXiv:2403.06420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(2024).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202485"/>
            <a:ext cx="8019031" cy="4074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7392035" y="1880870"/>
            <a:ext cx="4176395" cy="42837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" y="202"/>
            <a:ext cx="8400588" cy="640322"/>
          </a:xfrm>
        </p:spPr>
        <p:txBody>
          <a:bodyPr/>
          <a:lstStyle/>
          <a:p>
            <a:r>
              <a:rPr lang="en-US" b="1" dirty="0"/>
              <a:t>LLM -&gt; RL value/policy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91135" y="805180"/>
                <a:ext cx="6700520" cy="160464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Use LLM to decide the best action for RL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8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LLM is used to generate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a BFS framework: </a:t>
                </a:r>
              </a:p>
              <a:p>
                <a:pPr algn="ctr">
                  <a:lnSpc>
                    <a:spcPct val="100000"/>
                  </a:lnSpc>
                  <a:buFont typeface="Arial" panose="02080604020202020204" pitchFamily="34" charset="0"/>
                </a:pPr>
                <a:r>
                  <a:rPr lang="en-US" dirty="0">
                    <a:solidFill>
                      <a:schemeClr val="tx1"/>
                    </a:solidFill>
                  </a:rPr>
                  <a:t>LLM policy estimation: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𝐿𝐿𝑀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LLM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0000"/>
                  </a:lnSpc>
                  <a:buFont typeface="Arial" panose="02080604020202020204" pitchFamily="34" charset="0"/>
                </a:pPr>
                <a:r>
                  <a:rPr lang="en-US" dirty="0">
                    <a:solidFill>
                      <a:schemeClr val="tx1"/>
                    </a:solidFill>
                  </a:rPr>
                  <a:t>choose best action: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𝐿𝐿𝑀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8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finally,</a:t>
                </a:r>
                <a:r>
                  <a:rPr lang="en-US" dirty="0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the combination of RL and LLM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91135" y="805180"/>
                <a:ext cx="6700520" cy="1604645"/>
              </a:xfrm>
              <a:blipFill>
                <a:blip r:embed="rId3"/>
                <a:stretch>
                  <a:fillRect l="-364" t="-3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8" name="Text Box 27"/>
          <p:cNvSpPr txBox="1"/>
          <p:nvPr/>
        </p:nvSpPr>
        <p:spPr>
          <a:xfrm>
            <a:off x="479425" y="6392545"/>
            <a:ext cx="11489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222222"/>
                </a:solidFill>
                <a:effectLst/>
                <a:latin typeface="Arial" panose="02080604020202020204" pitchFamily="34" charset="0"/>
                <a:sym typeface="+mn-ea"/>
              </a:rPr>
              <a:t>Zhang, Shenao, et al. "How Can LLM Guide RL? A Value-Based Approach." arXiv preprint arXiv:2402.16181 (2024).77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" y="2621915"/>
            <a:ext cx="6903085" cy="350012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2605202" y="6042660"/>
            <a:ext cx="2842726" cy="4718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pitchFamily="34" charset="0"/>
            </a:pPr>
            <a:r>
              <a:rPr lang="en-US" dirty="0">
                <a:solidFill>
                  <a:schemeClr val="tx1"/>
                </a:solidFill>
              </a:rPr>
              <a:t>BFS: N=2, k=3, branch=9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905" y="2348865"/>
            <a:ext cx="3731895" cy="1411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555" y="4461510"/>
            <a:ext cx="3959225" cy="1497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7320280" y="986790"/>
                <a:ext cx="3048000" cy="8788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l">
                  <a:buClrTx/>
                  <a:buSzTx/>
                  <a:buFont typeface="Arial" panose="02080604020202020204" pitchFamily="34" charset="0"/>
                  <a:buChar char="•"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  <a:sym typeface="+mn-ea"/>
                  </a:rPr>
                  <a:t>methodss to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𝐕</m:t>
                        </m:r>
                      </m:e>
                    </m:acc>
                  </m:oMath>
                </a14:m>
                <a:endParaRPr lang="en-US" sz="1600">
                  <a:solidFill>
                    <a:schemeClr val="tx1"/>
                  </a:solidFill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indent="0" algn="l">
                  <a:buClrTx/>
                  <a:buSzTx/>
                  <a:buFont typeface="Arial" panose="02080604020202020204" pitchFamily="34" charset="0"/>
                  <a:buNone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</a:rPr>
                  <a:t>	rule-based</a:t>
                </a:r>
              </a:p>
              <a:p>
                <a:pPr indent="0" algn="l">
                  <a:buClrTx/>
                  <a:buSzTx/>
                  <a:buFont typeface="Arial" panose="02080604020202020204" pitchFamily="34" charset="0"/>
                  <a:buNone/>
                </a:pPr>
                <a:r>
                  <a:rPr lang="en-US" sz="1600">
                    <a:solidFill>
                      <a:schemeClr val="tx1"/>
                    </a:solidFill>
                    <a:latin typeface="Arial" panose="02080604020202020204" pitchFamily="34" charset="0"/>
                    <a:ea typeface="Microsoft YaHei" panose="020B0503020204020204" pitchFamily="34" charset="-122"/>
                  </a:rPr>
                  <a:t>	Monte-Carlo</a:t>
                </a: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80" y="986790"/>
                <a:ext cx="3048000" cy="8788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12"/>
          <p:cNvSpPr txBox="1"/>
          <p:nvPr/>
        </p:nvSpPr>
        <p:spPr>
          <a:xfrm>
            <a:off x="7463790" y="3850005"/>
            <a:ext cx="3773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Arial" panose="02080604020202020204" pitchFamily="34" charset="0"/>
                <a:ea typeface="Microsoft YaHei" panose="020B0503020204020204" pitchFamily="34" charset="-122"/>
                <a:sym typeface="+mn-ea"/>
              </a:rPr>
              <a:t> when goal’s preconditions are hard to determine: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7463790" y="1863725"/>
            <a:ext cx="3773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 typeface="Arial" panose="02080604020202020204" pitchFamily="34" charset="0"/>
              <a:buNone/>
            </a:pPr>
            <a:r>
              <a:rPr lang="en-US" sz="1400">
                <a:sym typeface="+mn-ea"/>
              </a:rPr>
              <a:t>  s</a:t>
            </a:r>
            <a:r>
              <a:rPr lang="en-US" sz="1400">
                <a:latin typeface="Arial" panose="02080604020202020204" pitchFamily="34" charset="0"/>
                <a:ea typeface="Microsoft YaHei" panose="020B0503020204020204" pitchFamily="34" charset="-122"/>
                <a:sym typeface="+mn-ea"/>
              </a:rPr>
              <a:t>cenarios where achieving goal requires fulfilling multiple preconditions</a:t>
            </a:r>
            <a:endParaRPr lang="en-US" sz="1400">
              <a:solidFill>
                <a:schemeClr val="tx1"/>
              </a:solidFill>
              <a:latin typeface="Arial" panose="0208060402020202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6518275" y="1124585"/>
            <a:ext cx="575945" cy="43180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LLM -&gt; RL policy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" y="1916579"/>
            <a:ext cx="10189760" cy="44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7"/>
          <p:cNvSpPr txBox="1"/>
          <p:nvPr/>
        </p:nvSpPr>
        <p:spPr>
          <a:xfrm>
            <a:off x="914884" y="6385559"/>
            <a:ext cx="10452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Liu,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Shaoteng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, et al. "RL-GPT: Integrating Reinforcement Learning and Code-as-policy."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 preprint arXiv:2402.19299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 (2024)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5663952" cy="5339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Use LLM to plan, write code  and design action for RL</a:t>
            </a: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 LLM decomposes Task to sub-actions</a:t>
            </a: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S</a:t>
            </a:r>
            <a:r>
              <a:rPr lang="en-US" altLang="zh-CN" dirty="0">
                <a:solidFill>
                  <a:schemeClr val="tx1"/>
                </a:solidFill>
              </a:rPr>
              <a:t> LLM transform action to code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- simple action is coded by LLM directly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- challenging action is solved by RL and LLM together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5940763" y="638339"/>
            <a:ext cx="6168008" cy="207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ffectLst/>
                <a:cs typeface="Arial" panose="02080604020202020204" pitchFamily="34" charset="0"/>
                <a:sym typeface="+mn-ea"/>
              </a:rPr>
              <a:t>Critic feedback: 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    for A</a:t>
            </a:r>
            <a:r>
              <a:rPr lang="en-US" altLang="zh-CN" baseline="-25000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F</a:t>
            </a: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, produce error-free Python code aligning with action</a:t>
            </a:r>
            <a:endParaRPr lang="en-US" altLang="zh-CN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    for A</a:t>
            </a:r>
            <a:r>
              <a:rPr lang="en-US" altLang="zh-CN" baseline="-25000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S</a:t>
            </a:r>
            <a:r>
              <a:rPr lang="en-US" altLang="zh-CN" dirty="0">
                <a:solidFill>
                  <a:srgbClr val="000000"/>
                </a:solidFill>
                <a:cs typeface="Arial" panose="02080604020202020204" pitchFamily="34" charset="0"/>
                <a:sym typeface="+mn-ea"/>
              </a:rPr>
              <a:t>, improve action planning </a:t>
            </a:r>
            <a:endParaRPr lang="zh-CN" altLang="en-US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8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4655820" y="1196975"/>
            <a:ext cx="935990" cy="36004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-&gt; RL reward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3541395" cy="3907155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Use LLM to generate reward function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Provide environmentr code and task description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EUREKA can generate reward function directly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Function Improvement: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    i. evolutionnary search: static analysis</a:t>
            </a:r>
          </a:p>
          <a:p>
            <a:pPr>
              <a:lnSpc>
                <a:spcPct val="100000"/>
              </a:lnSpc>
              <a:buFont typeface="Arial" panose="02080604020202020204" pitchFamily="34" charset="0"/>
            </a:pPr>
            <a:r>
              <a:rPr lang="en-US" altLang="zh-CN" dirty="0">
                <a:solidFill>
                  <a:schemeClr val="tx1"/>
                </a:solidFill>
              </a:rPr>
              <a:t>    ii. reward reflection: dynamic analysis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82724" y="6069016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Ma,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Yecheng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Jason, et al. "Eureka: Human-level reward design via coding large language models."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arXiv:2310.12931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(2023).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30" y="1384300"/>
            <a:ext cx="8499475" cy="4089400"/>
          </a:xfrm>
          <a:prstGeom prst="rect">
            <a:avLst/>
          </a:prstGeom>
        </p:spPr>
      </p:pic>
      <p:sp>
        <p:nvSpPr>
          <p:cNvPr id="8" name="Text Box 27"/>
          <p:cNvSpPr txBox="1"/>
          <p:nvPr/>
        </p:nvSpPr>
        <p:spPr>
          <a:xfrm>
            <a:off x="82724" y="6385023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Xie,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Tianbao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"Text2reward: Automated dense reward function generation for reinforcement learning."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arXiv:2309.11489.</a:t>
            </a:r>
            <a:endParaRPr lang="en-US" sz="1400" dirty="0">
              <a:latin typeface="Calibri (正文)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 -&gt; RL env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8" y="888563"/>
            <a:ext cx="2619375" cy="4640580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Font typeface="Arial" panose="02080604020202020204" pitchFamily="34" charset="0"/>
            </a:pPr>
            <a:r>
              <a:rPr lang="en-US" dirty="0">
                <a:solidFill>
                  <a:schemeClr val="tx1"/>
                </a:solidFill>
              </a:rPr>
              <a:t>Use LLM to design specific environment to learn skills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Step1: prompt LLM to fill the template, output the Env config.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Step2: train RL in the LLM Custom Env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Step3: train RL in the original Env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Step4: feedback the RL performance to LLM, let it adapt the Env next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8" name="Text Box 27"/>
          <p:cNvSpPr txBox="1"/>
          <p:nvPr/>
        </p:nvSpPr>
        <p:spPr>
          <a:xfrm>
            <a:off x="119207" y="6356104"/>
            <a:ext cx="1137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ym typeface="+mn-ea"/>
              </a:rPr>
              <a:t>Zala</a:t>
            </a:r>
            <a:r>
              <a:rPr lang="en-US" sz="1400" dirty="0">
                <a:sym typeface="+mn-ea"/>
              </a:rPr>
              <a:t>, Abhay, et al. "</a:t>
            </a:r>
            <a:r>
              <a:rPr lang="en-US" sz="1400" dirty="0" err="1">
                <a:sym typeface="+mn-ea"/>
              </a:rPr>
              <a:t>EnvGen</a:t>
            </a:r>
            <a:r>
              <a:rPr lang="en-US" sz="1400" dirty="0">
                <a:sym typeface="+mn-ea"/>
              </a:rPr>
              <a:t>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Generating</a:t>
            </a:r>
            <a:r>
              <a:rPr lang="en-US" sz="1400" dirty="0">
                <a:sym typeface="+mn-ea"/>
              </a:rPr>
              <a:t> and Adapting Environments via LLMs for Training Embodied Agents." </a:t>
            </a:r>
            <a:r>
              <a:rPr lang="en-US" sz="1400" dirty="0" err="1">
                <a:sym typeface="+mn-ea"/>
              </a:rPr>
              <a:t>arXiv</a:t>
            </a:r>
            <a:r>
              <a:rPr lang="en-US" sz="1400" dirty="0">
                <a:sym typeface="+mn-ea"/>
              </a:rPr>
              <a:t> preprint arXiv:2403.12014 (2024).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95" y="708660"/>
            <a:ext cx="9443085" cy="538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+ RL without language feedback 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99668" y="733294"/>
                <a:ext cx="3816424" cy="53914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SayCan: combines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LLM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from value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h𝑢𝑚𝑎𝑛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𝑖𝑛𝑠𝑡𝑟𝑢𝑐𝑡𝑖𝑜𝑛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𝑟𝑜𝑏𝑜𝑡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𝑠𝑘𝑖𝑙𝑙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𝑠𝑘𝑖𝑙𝑙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Scoring Language Module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Value Function (trained by RL)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Combination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99668" y="733294"/>
                <a:ext cx="3816424" cy="5391411"/>
              </a:xfrm>
              <a:blipFill rotWithShape="1">
                <a:blip r:embed="rId2"/>
                <a:stretch>
                  <a:fillRect l="-7" t="-9" r="9" b="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Text Box 27"/>
          <p:cNvSpPr txBox="1"/>
          <p:nvPr/>
        </p:nvSpPr>
        <p:spPr>
          <a:xfrm>
            <a:off x="623392" y="6382857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Ahn, Michael, et al. "Do as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i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can, not as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i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say: Grounding language in robotic affordances."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arXiv:2204.01691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(2022).</a:t>
            </a:r>
            <a:endParaRPr lang="en-US" sz="1400" dirty="0">
              <a:latin typeface="Calibri (正文)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39" y="1340768"/>
            <a:ext cx="7646217" cy="4718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LLM + RL pipeline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-13970" y="638175"/>
                <a:ext cx="5096510" cy="6050915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80604020202020204" pitchFamily="34" charset="0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Use RL pipeline for LLM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frame RL elements into natural language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𝑖𝑛𝑠𝑡𝑟𝑢𝑐𝑡𝑖𝑜𝑛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𝑒𝑓𝑓𝑒𝑐𝑡𝑖𝑣𝑒𝑛𝑒𝑠𝑠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𝑝𝑜𝑙𝑖𝑐𝑦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𝑎𝑐h𝑖𝑒𝑣𝑖𝑛𝑔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𝑐𝑜𝑚𝑝𝑙𝑒𝑛𝑒𝑠𝑠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Bellman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𝑙𝑎𝑛𝑔𝑢𝑎𝑔𝑒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𝑑𝑒𝑠𝑐𝑟𝑖𝑝𝑡𝑖𝑜𝑛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𝑖𝑛𝑡𝑒𝑟𝑚𝑒𝑑𝑖𝑎𝑡𝑒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𝑐h𝑎𝑛𝑔𝑒𝑠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𝑚𝑖𝑚𝑖𝑐𝑠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𝐸𝑥𝑝𝑒𝑐𝑡𝑖𝑜𝑛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𝑜𝑝𝑒𝑟𝑎𝑡𝑖𝑜𝑛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𝑚𝑖𝑚𝑖𝑐𝑠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𝑜𝑝𝑒𝑟𝑎𝑡𝑖𝑜𝑛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PE, PI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+1:∞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),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𝜋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DejaVu Math TeX Gyre" panose="02000503000000000000" charset="0"/>
                              </a:rPr>
                              <m:t>))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zh-CN" b="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𝑎𝑟𝑔𝑚𝑎𝑥𝐹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-13970" y="638175"/>
                <a:ext cx="5096510" cy="605091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0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645795"/>
            <a:ext cx="6861810" cy="5858510"/>
          </a:xfrm>
          <a:prstGeom prst="rect">
            <a:avLst/>
          </a:prstGeom>
        </p:spPr>
      </p:pic>
      <p:sp>
        <p:nvSpPr>
          <p:cNvPr id="14" name="Text Box 27"/>
          <p:cNvSpPr txBox="1"/>
          <p:nvPr/>
        </p:nvSpPr>
        <p:spPr>
          <a:xfrm>
            <a:off x="1775520" y="6381328"/>
            <a:ext cx="1202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Feng,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Xidong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, et al. "Natural Language Reinforcement Learning."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 preprint arXiv:2402.07157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80604020202020204" pitchFamily="34" charset="0"/>
              </a:rPr>
              <a:t> (2024).</a:t>
            </a:r>
            <a:endParaRPr lang="en-US" sz="1400" dirty="0">
              <a:latin typeface="Calibri (正文)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GitHub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5900" y="980440"/>
            <a:ext cx="3359785" cy="47161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LLM-RL-Papers</a:t>
            </a:r>
          </a:p>
          <a:p>
            <a:r>
              <a:rPr lang="en-US" dirty="0" err="1">
                <a:solidFill>
                  <a:schemeClr val="tx1"/>
                </a:solidFill>
                <a:hlinkClick r:id="rId2" action="ppaction://hlinkfile"/>
              </a:rPr>
              <a:t>WestlakeIUSL</a:t>
            </a:r>
            <a:r>
              <a:rPr lang="en-US" dirty="0">
                <a:solidFill>
                  <a:schemeClr val="tx1"/>
                </a:solidFill>
                <a:hlinkClick r:id="rId2" action="ppaction://hlinkfile"/>
              </a:rPr>
              <a:t>/LLM-RL-Papers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+mn-ea"/>
              </a:rPr>
              <a:t>Collect papers &amp; environments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Focuse</a:t>
            </a:r>
            <a:r>
              <a:rPr lang="en-US" dirty="0">
                <a:solidFill>
                  <a:schemeClr val="tx1"/>
                </a:solidFill>
              </a:rPr>
              <a:t> on usage for control</a:t>
            </a:r>
          </a:p>
          <a:p>
            <a:r>
              <a:rPr lang="en-US" dirty="0">
                <a:solidFill>
                  <a:schemeClr val="tx1"/>
                </a:solidFill>
              </a:rPr>
              <a:t>Format: 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Table of Content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Paper link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Framework Overview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Review </a:t>
            </a:r>
          </a:p>
          <a:p>
            <a:pPr>
              <a:buFont typeface="Arial" panose="02080604020202020204" pitchFamily="34" charset="0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8" name="Picture 7" descr="Screenshot from 2024-03-29 09-09-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85" y="620395"/>
            <a:ext cx="7279005" cy="2755265"/>
          </a:xfrm>
          <a:prstGeom prst="rect">
            <a:avLst/>
          </a:prstGeom>
        </p:spPr>
      </p:pic>
      <p:pic>
        <p:nvPicPr>
          <p:cNvPr id="10" name="Picture 9" descr="Screenshot from 2024-03-29 09-10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3409950"/>
            <a:ext cx="3620770" cy="3362960"/>
          </a:xfrm>
          <a:prstGeom prst="rect">
            <a:avLst/>
          </a:prstGeom>
        </p:spPr>
      </p:pic>
      <p:pic>
        <p:nvPicPr>
          <p:cNvPr id="11" name="Picture 10" descr="Screenshot from 2024-03-29 09-11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10" y="3429000"/>
            <a:ext cx="2657475" cy="33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23752" y="-2338"/>
            <a:ext cx="6300441" cy="6403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695400" y="2406299"/>
            <a:ext cx="11137362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4E4637"/>
                </a:solidFill>
              </a:rPr>
              <a:t>1/ Cross Study Overview</a:t>
            </a:r>
          </a:p>
          <a:p>
            <a:pPr marL="0" indent="0" algn="ctr">
              <a:buNone/>
            </a:pPr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2/Papers</a:t>
            </a:r>
          </a:p>
          <a:p>
            <a:pPr marL="0" indent="0" algn="ctr">
              <a:buNone/>
            </a:pPr>
            <a:endParaRPr lang="en-US" altLang="zh-CN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8699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Content of Table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Cross Study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09330" y="5477510"/>
            <a:ext cx="2743200" cy="365125"/>
          </a:xfrm>
        </p:spPr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5" name="Rectangles 24"/>
          <p:cNvSpPr/>
          <p:nvPr/>
        </p:nvSpPr>
        <p:spPr>
          <a:xfrm>
            <a:off x="2495550" y="2853055"/>
            <a:ext cx="9288780" cy="316801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3525" y="3194050"/>
            <a:ext cx="1584325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Language</a:t>
            </a:r>
          </a:p>
          <a:p>
            <a:pPr algn="ctr"/>
            <a:r>
              <a:rPr lang="en-US" b="1"/>
              <a:t>Module</a:t>
            </a:r>
          </a:p>
        </p:txBody>
      </p:sp>
      <p:sp>
        <p:nvSpPr>
          <p:cNvPr id="8" name="Left Brace 7"/>
          <p:cNvSpPr/>
          <p:nvPr/>
        </p:nvSpPr>
        <p:spPr>
          <a:xfrm>
            <a:off x="2012950" y="1383030"/>
            <a:ext cx="461645" cy="4702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7247890" y="1484630"/>
                <a:ext cx="4231005" cy="8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FP: establish distribution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across word sequences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90" y="1484630"/>
                <a:ext cx="4231005" cy="863600"/>
              </a:xfrm>
              <a:prstGeom prst="roundRect">
                <a:avLst/>
              </a:prstGeom>
              <a:blipFill rotWithShape="1">
                <a:blip r:embed="rId2"/>
                <a:stretch>
                  <a:fillRect l="-150" t="-735" r="-150" b="-7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2711450" y="1470025"/>
                <a:ext cx="4231005" cy="8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Training: dissect the joint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of a word sequence int</a:t>
                </a:r>
                <a:r>
                  <a:rPr lang="en-US" altLang="zh-CN" dirty="0"/>
                  <a:t>o</a:t>
                </a:r>
                <a:r>
                  <a:rPr lang="en-US" dirty="0"/>
                  <a:t> conditional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0" y="1470025"/>
                <a:ext cx="4231005" cy="863600"/>
              </a:xfrm>
              <a:prstGeom prst="roundRect">
                <a:avLst/>
              </a:prstGeom>
              <a:blipFill rotWithShape="1">
                <a:blip r:embed="rId3"/>
                <a:stretch>
                  <a:fillRect l="-150" t="-735" r="-150" b="-7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6942455" y="1901825"/>
            <a:ext cx="30543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87620" y="3202940"/>
            <a:ext cx="1655445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n-gram module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38425" y="3202940"/>
            <a:ext cx="1871980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unidirectional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39695" y="4782185"/>
            <a:ext cx="1871980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bidirectional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88890" y="4782185"/>
            <a:ext cx="1655445" cy="861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Transformer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20280" y="3958590"/>
            <a:ext cx="1632585" cy="1808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ym typeface="+mn-ea"/>
              </a:rPr>
              <a:t>GPT</a:t>
            </a:r>
            <a:endParaRPr lang="en-US"/>
          </a:p>
          <a:p>
            <a:pPr algn="l"/>
            <a:r>
              <a:rPr lang="en-US"/>
              <a:t>BERT</a:t>
            </a:r>
          </a:p>
          <a:p>
            <a:pPr algn="l"/>
            <a:r>
              <a:rPr lang="en-US"/>
              <a:t>PaLM</a:t>
            </a:r>
          </a:p>
          <a:p>
            <a:pPr algn="l"/>
            <a:r>
              <a:rPr lang="en-US"/>
              <a:t>LaMDA </a:t>
            </a:r>
          </a:p>
          <a:p>
            <a:pPr algn="l"/>
            <a:r>
              <a:rPr lang="en-US"/>
              <a:t>...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9051290" y="3202940"/>
            <a:ext cx="458470" cy="2663825"/>
          </a:xfrm>
          <a:prstGeom prst="leftBrace">
            <a:avLst>
              <a:gd name="adj1" fmla="val 8333"/>
              <a:gd name="adj2" fmla="val 645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624060" y="320294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653905" y="392303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atuhor essay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696450" y="464312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summarize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696450" y="5363210"/>
            <a:ext cx="1871980" cy="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translate</a:t>
            </a:r>
          </a:p>
        </p:txBody>
      </p:sp>
      <p:cxnSp>
        <p:nvCxnSpPr>
          <p:cNvPr id="26" name="Straight Arrow Connector 25"/>
          <p:cNvCxnSpPr>
            <a:stCxn id="14" idx="3"/>
            <a:endCxn id="13" idx="1"/>
          </p:cNvCxnSpPr>
          <p:nvPr/>
        </p:nvCxnSpPr>
        <p:spPr>
          <a:xfrm>
            <a:off x="4510405" y="3633470"/>
            <a:ext cx="577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16" idx="1"/>
          </p:cNvCxnSpPr>
          <p:nvPr/>
        </p:nvCxnSpPr>
        <p:spPr>
          <a:xfrm>
            <a:off x="4511675" y="5212715"/>
            <a:ext cx="577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Pternea, Moschoula, et al. "The RL/LLM Taxonomy Tree: Reviewing Synergies Between Reinforcement Learning and Large Language Models." arXiv preprint arXiv:2402.01874 (2024).</a:t>
            </a:r>
          </a:p>
        </p:txBody>
      </p:sp>
      <p:cxnSp>
        <p:nvCxnSpPr>
          <p:cNvPr id="5" name="Straight Arrow Connector 4"/>
          <p:cNvCxnSpPr>
            <a:stCxn id="16" idx="3"/>
          </p:cNvCxnSpPr>
          <p:nvPr/>
        </p:nvCxnSpPr>
        <p:spPr>
          <a:xfrm>
            <a:off x="6744335" y="5212715"/>
            <a:ext cx="5759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Cross Study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Left Brace 5"/>
          <p:cNvSpPr/>
          <p:nvPr/>
        </p:nvSpPr>
        <p:spPr>
          <a:xfrm>
            <a:off x="2639695" y="1199515"/>
            <a:ext cx="461645" cy="2663825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6528435" y="1200150"/>
            <a:ext cx="461645" cy="2663825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8903970" y="1388110"/>
            <a:ext cx="461645" cy="228600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0" idx="2"/>
            <a:endCxn id="24" idx="3"/>
          </p:cNvCxnSpPr>
          <p:nvPr/>
        </p:nvCxnSpPr>
        <p:spPr>
          <a:xfrm rot="5400000">
            <a:off x="9253855" y="3879850"/>
            <a:ext cx="1531620" cy="933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Pternea</a:t>
            </a:r>
            <a:r>
              <a:rPr lang="en-US" sz="1400" dirty="0"/>
              <a:t>, </a:t>
            </a:r>
            <a:r>
              <a:rPr lang="en-US" sz="1400" dirty="0" err="1"/>
              <a:t>Moschoula</a:t>
            </a:r>
            <a:r>
              <a:rPr lang="en-US" sz="1400" dirty="0"/>
              <a:t>, et al. "The RL/LLM Taxonomy Tree: Reviewing Synergies Between Reinforcement Learning and Large Language Models." </a:t>
            </a:r>
            <a:r>
              <a:rPr lang="en-US" sz="1400" dirty="0" err="1"/>
              <a:t>arXiv</a:t>
            </a:r>
            <a:r>
              <a:rPr lang="en-US" sz="1400" dirty="0"/>
              <a:t> preprint arXiv:2402.01874 (2024).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9480550" y="1483995"/>
                <a:ext cx="193294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State set: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550" y="1483995"/>
                <a:ext cx="1932940" cy="364490"/>
              </a:xfrm>
              <a:prstGeom prst="roundRect">
                <a:avLst/>
              </a:prstGeom>
              <a:blipFill rotWithShape="1">
                <a:blip r:embed="rId2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/>
              <p:cNvSpPr/>
              <p:nvPr/>
            </p:nvSpPr>
            <p:spPr>
              <a:xfrm>
                <a:off x="9482455" y="1917065"/>
                <a:ext cx="193294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Action set: </a:t>
                </a:r>
                <a:r>
                  <a:rPr lang="en-US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9" name="Rounded 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55" y="1917065"/>
                <a:ext cx="1932940" cy="364490"/>
              </a:xfrm>
              <a:prstGeom prst="roundRect">
                <a:avLst/>
              </a:prstGeom>
              <a:blipFill rotWithShape="1">
                <a:blip r:embed="rId3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/>
              <p:cNvSpPr/>
              <p:nvPr/>
            </p:nvSpPr>
            <p:spPr>
              <a:xfrm>
                <a:off x="9484360" y="2350135"/>
                <a:ext cx="1920875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𝑇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0" name="Rounded 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360" y="2350135"/>
                <a:ext cx="1920875" cy="364490"/>
              </a:xfrm>
              <a:prstGeom prst="roundRect">
                <a:avLst/>
              </a:prstGeom>
              <a:blipFill rotWithShape="1">
                <a:blip r:embed="rId4"/>
                <a:stretch>
                  <a:fillRect l="-331" t="-1742" r="-331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/>
              <p:cNvSpPr/>
              <p:nvPr/>
            </p:nvSpPr>
            <p:spPr>
              <a:xfrm>
                <a:off x="9486265" y="2780665"/>
                <a:ext cx="193167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Reward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𝑓</m:t>
                    </m:r>
                  </m:oMath>
                </a14:m>
                <a:r>
                  <a:rPr lang="en-US"/>
                  <a:t>: </a:t>
                </a:r>
                <a:r>
                  <a:rPr lang="en-US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1" name="Rounded 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65" y="2780665"/>
                <a:ext cx="1931670" cy="364490"/>
              </a:xfrm>
              <a:prstGeom prst="roundRect">
                <a:avLst/>
              </a:prstGeom>
              <a:blipFill rotWithShape="1">
                <a:blip r:embed="rId5"/>
                <a:stretch>
                  <a:fillRect l="-329" t="-1742" r="-329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480550" y="3213100"/>
                <a:ext cx="1910080" cy="36449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/>
                  <a:t>Policy: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550" y="3213100"/>
                <a:ext cx="1910080" cy="364490"/>
              </a:xfrm>
              <a:prstGeom prst="roundRect">
                <a:avLst/>
              </a:prstGeom>
              <a:blipFill rotWithShape="1">
                <a:blip r:embed="rId6"/>
                <a:stretch>
                  <a:fillRect l="-332" t="-1742" r="-332" b="-174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3288030" y="1125220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Dynamic Programming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247890" y="1917700"/>
            <a:ext cx="1553210" cy="10801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MDP</a:t>
            </a:r>
          </a:p>
          <a:p>
            <a:pPr algn="ctr"/>
            <a:r>
              <a:rPr lang="en-US" b="1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2711450" y="4293235"/>
                <a:ext cx="6841490" cy="154241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0" algn="l">
                  <a:lnSpc>
                    <a:spcPct val="90000"/>
                  </a:lnSpc>
                  <a:buNone/>
                </a:pPr>
                <a:r>
                  <a:rPr lang="en-US">
                    <a:sym typeface="+mn-ea"/>
                  </a:rPr>
                  <a:t>When S and A are tractable,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𝜋</m:t>
                    </m:r>
                  </m:oMath>
                </a14:m>
                <a:r>
                  <a:rPr lang="en-US">
                    <a:sym typeface="+mn-ea"/>
                  </a:rPr>
                  <a:t> can be stored as a lookup table. </a:t>
                </a:r>
              </a:p>
              <a:p>
                <a:pPr indent="0" algn="l">
                  <a:lnSpc>
                    <a:spcPct val="90000"/>
                  </a:lnSpc>
                  <a:buNone/>
                </a:pPr>
                <a:r>
                  <a:rPr lang="en-US">
                    <a:sym typeface="+mn-ea"/>
                  </a:rPr>
                  <a:t>In most cases, a functional approximator (e.g., NN) is used.</a:t>
                </a:r>
                <a:endParaRPr lang="en-US"/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50" y="4293235"/>
                <a:ext cx="6841490" cy="1542415"/>
              </a:xfrm>
              <a:prstGeom prst="roundRect">
                <a:avLst/>
              </a:prstGeom>
              <a:blipFill rotWithShape="1">
                <a:blip r:embed="rId7"/>
                <a:stretch>
                  <a:fillRect l="-93" t="-412" r="-93" b="-412"/>
                </a:stretch>
              </a:blip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1127125" y="1988185"/>
            <a:ext cx="1440180" cy="10801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RL</a:t>
            </a:r>
          </a:p>
          <a:p>
            <a:pPr algn="ctr"/>
            <a:r>
              <a:rPr lang="en-US" b="1"/>
              <a:t>Method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293745" y="3141345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Temporal Difference 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293745" y="2132965"/>
            <a:ext cx="3155950" cy="6477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Monte Carlo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sym typeface="+mn-ea"/>
              </a:rPr>
              <a:t>Cross Study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1800" y="1772285"/>
            <a:ext cx="1710055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Language</a:t>
            </a:r>
          </a:p>
          <a:p>
            <a:pPr algn="ctr"/>
            <a:r>
              <a:rPr lang="en-US" sz="2000" b="1" dirty="0"/>
              <a:t>Module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9425" y="4652645"/>
            <a:ext cx="167513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86355" y="4652645"/>
            <a:ext cx="353187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improve policy with interaction</a:t>
            </a:r>
          </a:p>
          <a:p>
            <a:pPr algn="ctr"/>
            <a:r>
              <a:rPr lang="en-US" altLang="zh-CN" sz="1600" dirty="0"/>
              <a:t>deal with control problem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8295" y="4652645"/>
            <a:ext cx="5266690" cy="1080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poor sample efficiency</a:t>
            </a:r>
          </a:p>
          <a:p>
            <a:pPr algn="ctr"/>
            <a:r>
              <a:rPr lang="en-US" altLang="zh-CN" sz="1600" dirty="0"/>
              <a:t>elusive, poor interpretability</a:t>
            </a:r>
            <a:endParaRPr lang="en-US" sz="1600" dirty="0"/>
          </a:p>
          <a:p>
            <a:pPr algn="ctr"/>
            <a:r>
              <a:rPr lang="en-US" sz="1600" dirty="0"/>
              <a:t>struggle with long-</a:t>
            </a:r>
            <a:r>
              <a:rPr lang="en-US" sz="1600" dirty="0" err="1"/>
              <a:t>horizen</a:t>
            </a:r>
            <a:r>
              <a:rPr lang="en-US" sz="1600" dirty="0"/>
              <a:t> tasks</a:t>
            </a:r>
          </a:p>
          <a:p>
            <a:pPr algn="ctr"/>
            <a:r>
              <a:rPr lang="en-US" sz="1600" dirty="0"/>
              <a:t>fail in sparse-reward environments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02095" y="1682115"/>
            <a:ext cx="5399405" cy="1242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hallucination</a:t>
            </a:r>
          </a:p>
          <a:p>
            <a:pPr algn="ctr"/>
            <a:r>
              <a:rPr lang="en-US" sz="1600" dirty="0"/>
              <a:t>not embodied or grounded</a:t>
            </a:r>
          </a:p>
          <a:p>
            <a:pPr algn="ctr"/>
            <a:r>
              <a:rPr lang="en-US" altLang="zh-CN" sz="1600" dirty="0">
                <a:sym typeface="+mn-ea"/>
              </a:rPr>
              <a:t>lacked ability in </a:t>
            </a:r>
            <a:r>
              <a:rPr lang="en-US" sz="1600" dirty="0">
                <a:sym typeface="+mn-ea"/>
              </a:rPr>
              <a:t>low-level control</a:t>
            </a:r>
            <a:endParaRPr lang="en-US" sz="1600" dirty="0"/>
          </a:p>
          <a:p>
            <a:pPr algn="ctr"/>
            <a:r>
              <a:rPr lang="en-US" sz="1600" dirty="0"/>
              <a:t>short in exploration and self-improvement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36190" y="1772285"/>
            <a:ext cx="3500120" cy="108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ym typeface="+mn-ea"/>
              </a:rPr>
              <a:t>train on web-scale corpora</a:t>
            </a:r>
            <a:endParaRPr lang="en-US" sz="1600" dirty="0"/>
          </a:p>
          <a:p>
            <a:pPr algn="ctr"/>
            <a:r>
              <a:rPr lang="en-US" sz="1600" dirty="0"/>
              <a:t>abundant common sense</a:t>
            </a:r>
          </a:p>
          <a:p>
            <a:pPr algn="ctr"/>
            <a:r>
              <a:rPr lang="en-US" sz="1600" dirty="0"/>
              <a:t>good at decision making</a:t>
            </a:r>
          </a:p>
        </p:txBody>
      </p:sp>
      <p:cxnSp>
        <p:nvCxnSpPr>
          <p:cNvPr id="13" name="直接箭头连接符 12"/>
          <p:cNvCxnSpPr>
            <a:stCxn id="10" idx="2"/>
            <a:endCxn id="8" idx="0"/>
          </p:cNvCxnSpPr>
          <p:nvPr/>
        </p:nvCxnSpPr>
        <p:spPr>
          <a:xfrm>
            <a:off x="4286065" y="2852420"/>
            <a:ext cx="5025390" cy="18002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0"/>
            <a:endCxn id="9" idx="2"/>
          </p:cNvCxnSpPr>
          <p:nvPr/>
        </p:nvCxnSpPr>
        <p:spPr>
          <a:xfrm flipV="1">
            <a:off x="4352290" y="2924175"/>
            <a:ext cx="4949825" cy="17284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6240016" y="3164721"/>
            <a:ext cx="1152128" cy="115212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Cross</a:t>
            </a:r>
          </a:p>
        </p:txBody>
      </p:sp>
      <p:cxnSp>
        <p:nvCxnSpPr>
          <p:cNvPr id="20" name="直接箭头连接符 19"/>
          <p:cNvCxnSpPr>
            <a:stCxn id="7" idx="3"/>
            <a:endCxn id="10" idx="1"/>
          </p:cNvCxnSpPr>
          <p:nvPr/>
        </p:nvCxnSpPr>
        <p:spPr>
          <a:xfrm>
            <a:off x="2141855" y="2312353"/>
            <a:ext cx="39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3"/>
            <a:endCxn id="9" idx="1"/>
          </p:cNvCxnSpPr>
          <p:nvPr/>
        </p:nvCxnSpPr>
        <p:spPr>
          <a:xfrm flipV="1">
            <a:off x="6036063" y="2302828"/>
            <a:ext cx="56578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>
            <a:off x="2154555" y="5192713"/>
            <a:ext cx="4318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3"/>
            <a:endCxn id="8" idx="1"/>
          </p:cNvCxnSpPr>
          <p:nvPr/>
        </p:nvCxnSpPr>
        <p:spPr>
          <a:xfrm>
            <a:off x="6118101" y="5192713"/>
            <a:ext cx="56007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6395" y="1461770"/>
            <a:ext cx="11665585" cy="1411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Cross Study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15" y="2924810"/>
            <a:ext cx="8776970" cy="3317240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623570" y="6165215"/>
            <a:ext cx="1115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Pternea, Moschoula, et al. "The RL/LLM Taxonomy Tree: Reviewing Synergies Between Reinforcement Learning and Large Language Models." arXiv preprint arXiv:2402.01874 (2024).</a:t>
            </a:r>
          </a:p>
        </p:txBody>
      </p:sp>
      <p:sp>
        <p:nvSpPr>
          <p:cNvPr id="7" name="Oval 6"/>
          <p:cNvSpPr/>
          <p:nvPr/>
        </p:nvSpPr>
        <p:spPr>
          <a:xfrm>
            <a:off x="865505" y="3140710"/>
            <a:ext cx="1028065" cy="93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/>
              <a:t>tuneor</a:t>
            </a:r>
          </a:p>
          <a:p>
            <a:pPr algn="ctr">
              <a:lnSpc>
                <a:spcPct val="80000"/>
              </a:lnSpc>
            </a:pPr>
            <a:r>
              <a:rPr lang="en-US"/>
              <a:t>train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1815" y="83629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RL4LLM</a:t>
            </a:r>
          </a:p>
        </p:txBody>
      </p:sp>
      <p:cxnSp>
        <p:nvCxnSpPr>
          <p:cNvPr id="11" name="Straight Arrow Connector 10"/>
          <p:cNvCxnSpPr>
            <a:stCxn id="6" idx="3"/>
            <a:endCxn id="10" idx="1"/>
          </p:cNvCxnSpPr>
          <p:nvPr/>
        </p:nvCxnSpPr>
        <p:spPr>
          <a:xfrm>
            <a:off x="1920240" y="1088390"/>
            <a:ext cx="431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51815" y="155638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LLM4RL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1815" y="2276475"/>
            <a:ext cx="136842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RL+LLM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52040" y="83629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RL to tune a trained LLM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34810" y="836295"/>
            <a:ext cx="514921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 preformance in specific NLP tasks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83790" y="155638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 LLM to help training RL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83790" y="2276475"/>
            <a:ext cx="3950970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both well trained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752590" y="1522095"/>
            <a:ext cx="5149215" cy="57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  training </a:t>
            </a:r>
            <a:r>
              <a:rPr lang="en-US" dirty="0" err="1"/>
              <a:t>efficiencity</a:t>
            </a:r>
            <a:r>
              <a:rPr lang="en-US" dirty="0"/>
              <a:t> or </a:t>
            </a:r>
          </a:p>
          <a:p>
            <a:pPr algn="ctr"/>
            <a:r>
              <a:rPr lang="en-US" dirty="0"/>
              <a:t>performance of a control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44335" y="2272030"/>
            <a:ext cx="5149215" cy="504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 over a set of skills</a:t>
            </a:r>
          </a:p>
        </p:txBody>
      </p:sp>
      <p:cxnSp>
        <p:nvCxnSpPr>
          <p:cNvPr id="18" name="Straight Arrow Connector 17"/>
          <p:cNvCxnSpPr>
            <a:stCxn id="8" idx="3"/>
            <a:endCxn id="13" idx="1"/>
          </p:cNvCxnSpPr>
          <p:nvPr/>
        </p:nvCxnSpPr>
        <p:spPr>
          <a:xfrm>
            <a:off x="1920240" y="1808480"/>
            <a:ext cx="46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14" idx="1"/>
          </p:cNvCxnSpPr>
          <p:nvPr/>
        </p:nvCxnSpPr>
        <p:spPr>
          <a:xfrm>
            <a:off x="1920240" y="2528570"/>
            <a:ext cx="463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12" idx="1"/>
          </p:cNvCxnSpPr>
          <p:nvPr/>
        </p:nvCxnSpPr>
        <p:spPr>
          <a:xfrm>
            <a:off x="6303010" y="1088390"/>
            <a:ext cx="431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1"/>
          </p:cNvCxnSpPr>
          <p:nvPr/>
        </p:nvCxnSpPr>
        <p:spPr>
          <a:xfrm>
            <a:off x="6334760" y="1808480"/>
            <a:ext cx="41783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16" idx="1"/>
          </p:cNvCxnSpPr>
          <p:nvPr/>
        </p:nvCxnSpPr>
        <p:spPr>
          <a:xfrm flipV="1">
            <a:off x="6334760" y="2524125"/>
            <a:ext cx="40957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23752" y="-2338"/>
            <a:ext cx="6300441" cy="6403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695400" y="2406299"/>
            <a:ext cx="11137362" cy="216024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1/ Cross Study Overview</a:t>
            </a:r>
          </a:p>
          <a:p>
            <a:pPr marL="0" indent="0" algn="ctr">
              <a:buNone/>
            </a:pPr>
            <a:r>
              <a:rPr lang="en-US" altLang="zh-CN" sz="3200" b="1" dirty="0">
                <a:solidFill>
                  <a:schemeClr val="tx1"/>
                </a:solidFill>
              </a:rPr>
              <a:t>2/Papers</a:t>
            </a:r>
          </a:p>
          <a:p>
            <a:pPr marL="0" indent="0" algn="ctr">
              <a:buNone/>
            </a:pPr>
            <a:endParaRPr lang="en-US" altLang="zh-CN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86990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80604020202020204" pitchFamily="34" charset="0"/>
              </a:rPr>
              <a:t>Content of Table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LLM -&gt; RL goals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635635"/>
            <a:ext cx="5495925" cy="15843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Use LLM to assign goals for RL agent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Provide LLM with env description and available actions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LLM generates meaningful goals for RL to learn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8315" y="6356350"/>
            <a:ext cx="9963150" cy="549910"/>
          </a:xfrm>
        </p:spPr>
        <p:txBody>
          <a:bodyPr>
            <a:noAutofit/>
          </a:bodyPr>
          <a:lstStyle/>
          <a:p>
            <a:r>
              <a:rPr lang="en-US"/>
              <a:t>Du, Yuqing, et al. "Guiding pretraining in reinforcement learning with large language models." International Conference on Machine Learning. PMLR, 2023.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1840865" cy="365125"/>
          </a:xfrm>
        </p:spPr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6" name="Picture 5" descr="ELLM_framework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997710"/>
            <a:ext cx="12107545" cy="423672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7320280" y="1557020"/>
            <a:ext cx="6764655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None/>
              <a:defRPr sz="1600" kern="1200" baseline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Reward is also generated by LLM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LLM -&gt; RL 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380" y="692785"/>
            <a:ext cx="4320436" cy="48748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LLM to assign tasks to robots, and implemented by robotics learning(</a:t>
            </a:r>
            <a:r>
              <a:rPr lang="en-US" altLang="zh-CN" dirty="0">
                <a:solidFill>
                  <a:schemeClr val="tx1"/>
                </a:solidFill>
              </a:rPr>
              <a:t>e.g. </a:t>
            </a:r>
            <a:r>
              <a:rPr lang="en-US" dirty="0">
                <a:solidFill>
                  <a:schemeClr val="tx1"/>
                </a:solidFill>
              </a:rPr>
              <a:t>RL) to collect diverse and abundant data for future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Framework Overview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Navigate robots to interesting scene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 state description(VLM), and skills, LLM generates tasks.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Sample one eligible task to perform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Collect diverse data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5280" y="6381115"/>
            <a:ext cx="10878820" cy="382905"/>
          </a:xfrm>
        </p:spPr>
        <p:txBody>
          <a:bodyPr>
            <a:noAutofit/>
          </a:bodyPr>
          <a:lstStyle/>
          <a:p>
            <a:r>
              <a:rPr lang="en-US"/>
              <a:t>Ahn, Michael, et al. "Autort: Embodied foundation models for large scale orchestration of robotic agents." arXiv preprint arXiv:2401.12963 (2024).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1FDB919-7CB1-4F54-AFD1-ED9B373A42FC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65" y="764540"/>
            <a:ext cx="7493000" cy="560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886ff19-cfc1-4f5d-b127-b3d385a93f69"/>
  <p:tag name="COMMONDATA" val="eyJoZGlkIjoiMTE2YjFmYzk3NjBiODlkYzBjNTQ2NmVjN2ExZTJjZD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152</TotalTime>
  <Words>1222</Words>
  <Application>Microsoft Office PowerPoint</Application>
  <PresentationFormat>宽屏</PresentationFormat>
  <Paragraphs>185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Calibri (正文)</vt:lpstr>
      <vt:lpstr>DejaVu Math TeX Gyre</vt:lpstr>
      <vt:lpstr>等线</vt:lpstr>
      <vt:lpstr>Microsoft YaHei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Cross Study Overview</vt:lpstr>
      <vt:lpstr>Cross Study Overview</vt:lpstr>
      <vt:lpstr>Cross Study Overview</vt:lpstr>
      <vt:lpstr>Cross Study Overview</vt:lpstr>
      <vt:lpstr>PowerPoint 演示文稿</vt:lpstr>
      <vt:lpstr>LLM -&gt; RL goals</vt:lpstr>
      <vt:lpstr>LLM -&gt; RL goals</vt:lpstr>
      <vt:lpstr>LLM -&gt; RL value/policy</vt:lpstr>
      <vt:lpstr>LLM -&gt; RL value/policy</vt:lpstr>
      <vt:lpstr>LLM -&gt; RL policy</vt:lpstr>
      <vt:lpstr>LLM -&gt; RL reward</vt:lpstr>
      <vt:lpstr>LLM -&gt; RL env</vt:lpstr>
      <vt:lpstr>LLM + RL without language feedback </vt:lpstr>
      <vt:lpstr>LLM + RL pipeline</vt:lpstr>
      <vt:lpstr>GitHub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林长宏</dc:creator>
  <cp:lastModifiedBy>Mingyang Chen</cp:lastModifiedBy>
  <cp:revision>1722</cp:revision>
  <dcterms:created xsi:type="dcterms:W3CDTF">2024-03-29T03:05:52Z</dcterms:created>
  <dcterms:modified xsi:type="dcterms:W3CDTF">2024-03-29T06:34:55Z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